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Nunito"/>
      <p:regular r:id="rId71"/>
      <p:bold r:id="rId72"/>
      <p:italic r:id="rId73"/>
      <p:boldItalic r:id="rId74"/>
    </p:embeddedFont>
    <p:embeddedFont>
      <p:font typeface="Maven Pro"/>
      <p:regular r:id="rId75"/>
      <p:bold r:id="rId76"/>
    </p:embeddedFont>
    <p:embeddedFont>
      <p:font typeface="Roboto Mono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Nunito-italic.fntdata"/><Relationship Id="rId72" Type="http://schemas.openxmlformats.org/officeDocument/2006/relationships/font" Target="fonts/Nunito-bold.fntdata"/><Relationship Id="rId31" Type="http://schemas.openxmlformats.org/officeDocument/2006/relationships/slide" Target="slides/slide26.xml"/><Relationship Id="rId75" Type="http://schemas.openxmlformats.org/officeDocument/2006/relationships/font" Target="fonts/MavenPro-regular.fntdata"/><Relationship Id="rId30" Type="http://schemas.openxmlformats.org/officeDocument/2006/relationships/slide" Target="slides/slide25.xml"/><Relationship Id="rId74" Type="http://schemas.openxmlformats.org/officeDocument/2006/relationships/font" Target="fonts/Nunito-boldItalic.fntdata"/><Relationship Id="rId33" Type="http://schemas.openxmlformats.org/officeDocument/2006/relationships/slide" Target="slides/slide28.xml"/><Relationship Id="rId77" Type="http://schemas.openxmlformats.org/officeDocument/2006/relationships/font" Target="fonts/RobotoMono-regular.fntdata"/><Relationship Id="rId32" Type="http://schemas.openxmlformats.org/officeDocument/2006/relationships/slide" Target="slides/slide27.xml"/><Relationship Id="rId76" Type="http://schemas.openxmlformats.org/officeDocument/2006/relationships/font" Target="fonts/MavenPro-bold.fntdata"/><Relationship Id="rId35" Type="http://schemas.openxmlformats.org/officeDocument/2006/relationships/slide" Target="slides/slide30.xml"/><Relationship Id="rId79" Type="http://schemas.openxmlformats.org/officeDocument/2006/relationships/font" Target="fonts/RobotoMono-italic.fntdata"/><Relationship Id="rId34" Type="http://schemas.openxmlformats.org/officeDocument/2006/relationships/slide" Target="slides/slide29.xml"/><Relationship Id="rId78" Type="http://schemas.openxmlformats.org/officeDocument/2006/relationships/font" Target="fonts/RobotoMono-bold.fntdata"/><Relationship Id="rId71" Type="http://schemas.openxmlformats.org/officeDocument/2006/relationships/font" Target="fonts/Nunito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8fe87ff8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d8fe87ff8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8fe87ff8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8fe87ff8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d8fe87ff8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d8fe87ff8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8fe87ff8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d8fe87ff8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8fe87ff8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d8fe87ff8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8fe87ff8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8fe87ff8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8fe87ff8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d8fe87ff8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8fe87ff8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8fe87ff8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310fabcf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310fabcf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10fabcf9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10fabcf9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8fe87ff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8fe87ff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10fabcf9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310fabcf9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10fabcf92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10fabcf9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10fabcf9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310fabcf9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10fabcf9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310fabcf9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10fabcf9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10fabcf9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310fabcf9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310fabcf9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310fabcf92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310fabcf92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8e684794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d8e684794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d8fe87ff8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d8fe87ff8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310fabcf92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310fabcf9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8fe87ff8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8fe87ff8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310fabcf92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310fabcf92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310fabcf92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310fabcf92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310fabcf92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310fabcf92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310fabcf92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310fabcf92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310fabcf92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310fabcf92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10fabcf92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10fabcf92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10fabcf9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10fabcf9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10fabcf92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10fabcf92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310fabcf92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310fabcf92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10fabcf92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310fabcf92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8fe87ff8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8fe87ff8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310fabcf92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310fabcf92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310fabcf92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310fabcf92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310fabcf92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310fabcf92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310fabcf92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310fabcf92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310fabcf92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310fabcf92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310fabcf92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310fabcf92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10fabcf92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10fabcf92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310fabcf92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310fabcf92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310fabcf92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310fabcf92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310fabcf92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310fabcf92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8fe87ff8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8fe87ff8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10fabcf92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310fabcf92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310fabcf92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310fabcf92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310fabcf92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310fabcf92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310fabcf92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310fabcf92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310fabcf92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310fabcf92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10fabcf92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10fabcf92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310fabcf92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310fabcf92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310fabcf92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310fabcf92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310fabcf92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310fabcf92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10fabcf92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310fabcf92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8fe87ff8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d8fe87ff8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310fabcf92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310fabcf92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310fabcf92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310fabcf92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310fabcf92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310fabcf92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310fabcf92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310fabcf92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310fabcf92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310fabcf92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310fabcf92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310fabcf92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8fe87ff8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8fe87ff8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8fe87ff8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8fe87ff8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8fe87ff8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8fe87ff8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data.org/rdm-terminology/research-data/" TargetMode="External"/><Relationship Id="rId4" Type="http://schemas.openxmlformats.org/officeDocument/2006/relationships/hyperlink" Target="https://codata.org/rdm-terminology/research-data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youtube.com/watch?v=BPVSErzNtME" TargetMode="External"/><Relationship Id="rId4" Type="http://schemas.openxmlformats.org/officeDocument/2006/relationships/image" Target="../media/image4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data.org/rdm-terminology/research-data/" TargetMode="External"/><Relationship Id="rId4" Type="http://schemas.openxmlformats.org/officeDocument/2006/relationships/hyperlink" Target="https://codata.org/rdm-terminology/research-data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www.youtube.com/watch?v=gp3D4mf6MHQ" TargetMode="External"/><Relationship Id="rId4" Type="http://schemas.openxmlformats.org/officeDocument/2006/relationships/image" Target="../media/image4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data.org/rdm-terminology/research-data/" TargetMode="External"/><Relationship Id="rId4" Type="http://schemas.openxmlformats.org/officeDocument/2006/relationships/hyperlink" Target="https://codata.org/rdm-terminology/research-data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Práticas em Ciência Aberta</a:t>
            </a:r>
            <a:endParaRPr sz="46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11700" y="4314425"/>
            <a:ext cx="85206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/>
              <a:t>Bruno Soares, Ph.D.</a:t>
            </a:r>
            <a:endParaRPr sz="1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/>
              <a:t>Guilherme Maricato, Ph.D.</a:t>
            </a:r>
            <a:endParaRPr sz="1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/>
              <a:t>Bruno Umbelino, M.Sc.</a:t>
            </a:r>
            <a:endParaRPr sz="140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2422876" cy="1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350" y="4425"/>
            <a:ext cx="2523153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Melhores práticas</a:t>
            </a:r>
            <a:endParaRPr/>
          </a:p>
        </p:txBody>
      </p:sp>
      <p:sp>
        <p:nvSpPr>
          <p:cNvPr id="336" name="Google Shape;336;p22"/>
          <p:cNvSpPr txBox="1"/>
          <p:nvPr>
            <p:ph idx="1" type="body"/>
          </p:nvPr>
        </p:nvSpPr>
        <p:spPr>
          <a:xfrm>
            <a:off x="387850" y="2470750"/>
            <a:ext cx="41841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/>
              <a:t>O que você já faz que acha que vai facilitar o uso fácil dos seus dados daqui alguns anos?</a:t>
            </a:r>
            <a:endParaRPr b="1" sz="1700"/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202" y="1597875"/>
            <a:ext cx="3739800" cy="34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Melhores práticas</a:t>
            </a:r>
            <a:endParaRPr/>
          </a:p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87850" y="1505800"/>
            <a:ext cx="4184100" cy="3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Gerencie os dados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cada etapa do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ciclo de vida dos dados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Considere o compartilhamento e a reutilização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antes mesmo de escrever seu plano de gestão de dados.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Boas práticas nas etapas iniciais incluem: Uso de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organização,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Dados organizados e estruturados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(tidy data), Arquivos de dados configurados como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somente leitura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Uso de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scripts R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análises, Inclusão de um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arquivo readme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documentar o conteúdo,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Convenções claras de nomenclatura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os arquivos.</a:t>
            </a:r>
            <a:endParaRPr b="1" sz="2000"/>
          </a:p>
        </p:txBody>
      </p:sp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202" y="1597875"/>
            <a:ext cx="3739800" cy="34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 de Gerenciamento de Dados</a:t>
            </a:r>
            <a:endParaRPr/>
          </a:p>
        </p:txBody>
      </p:sp>
      <p:sp>
        <p:nvSpPr>
          <p:cNvPr id="350" name="Google Shape;350;p24"/>
          <p:cNvSpPr txBox="1"/>
          <p:nvPr>
            <p:ph idx="1" type="body"/>
          </p:nvPr>
        </p:nvSpPr>
        <p:spPr>
          <a:xfrm>
            <a:off x="295925" y="1460850"/>
            <a:ext cx="58245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 plano típico de gestão de dados inclui informações sobre: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Coleta de dados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Como e quais dados serão coletados.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Armazenamento e backup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Onde os dados serão armazenados e como serão protegidos contra perdas.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Documentação e metadados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Como os dados serão descritos para facilitar a compreensão e o uso por outros.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Preservação de dados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Planos para garantir a preservação a longo prazo dos dados.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Compartilhamento e reutilização de dados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Estratégias para tornar os dados acessíveis a outros pesquisadores e promover sua reutilização.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Responsabilidades e recursos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Quem será responsável pelo gerenciamento dos dados e quais recursos serão necessários.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Ética e conformidade legal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Como serão abordados os aspectos éticos e legais relacionados aos dados.</a:t>
            </a:r>
            <a:endParaRPr sz="1500"/>
          </a:p>
        </p:txBody>
      </p:sp>
      <p:pic>
        <p:nvPicPr>
          <p:cNvPr id="351" name="Google Shape;3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946" y="1597871"/>
            <a:ext cx="2261025" cy="29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357" name="Google Shape;357;p25"/>
          <p:cNvSpPr txBox="1"/>
          <p:nvPr>
            <p:ph idx="1" type="body"/>
          </p:nvPr>
        </p:nvSpPr>
        <p:spPr>
          <a:xfrm>
            <a:off x="519050" y="1742675"/>
            <a:ext cx="5401800" cy="27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Qual tipos de dados você vai coletar, criar, adquirir, ou registrar? (ex. Imagens, áudios, vídeos, shapefiles, textos, modelos, dados espaciais)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Nomear arquivos de forma consistente e sistemática, e hierarquicamente: uma ID única de projeto, data em formato único, versão do arquivo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Qual o formato? Priorizar formatos abertos, que não sejam propriedade de alguma empresa: ,csv, ,txt</a:t>
            </a:r>
            <a:endParaRPr sz="1500"/>
          </a:p>
        </p:txBody>
      </p:sp>
      <p:pic>
        <p:nvPicPr>
          <p:cNvPr id="358" name="Google Shape;3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842" y="1495500"/>
            <a:ext cx="2853504" cy="334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927" y="0"/>
            <a:ext cx="662614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Storage and Backup</a:t>
            </a:r>
            <a:endParaRPr/>
          </a:p>
        </p:txBody>
      </p:sp>
      <p:sp>
        <p:nvSpPr>
          <p:cNvPr id="371" name="Google Shape;371;p27"/>
          <p:cNvSpPr txBox="1"/>
          <p:nvPr>
            <p:ph idx="1" type="body"/>
          </p:nvPr>
        </p:nvSpPr>
        <p:spPr>
          <a:xfrm>
            <a:off x="331150" y="1496075"/>
            <a:ext cx="5589600" cy="3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Regra de Backup 3-2-1: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Mantenha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pelo menos três cópias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dos seus dados.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Armazene as cópias em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duas mídias diferentes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(ex.: disco rígido, nuvem).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Mantenha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cópia de backup fora do local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(offsite).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Boas práticas adicionais: Designe uma versão principal, Crie um cronograma de backup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garantir atualizações regulares, Armazene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pelo menos uma cópia na sua instituição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maior segurança.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Quanto espaço você precisará?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Planeje com base no volume de dados.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Quem precisa de acesso?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Defina permissões claras para garantir segurança e colaboração.</a:t>
            </a:r>
            <a:endParaRPr sz="1500"/>
          </a:p>
        </p:txBody>
      </p:sp>
      <p:pic>
        <p:nvPicPr>
          <p:cNvPr id="372" name="Google Shape;3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050" y="1444950"/>
            <a:ext cx="2865625" cy="34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Armazenamento em nuvem</a:t>
            </a:r>
            <a:endParaRPr/>
          </a:p>
        </p:txBody>
      </p:sp>
      <p:sp>
        <p:nvSpPr>
          <p:cNvPr id="378" name="Google Shape;378;p28"/>
          <p:cNvSpPr txBox="1"/>
          <p:nvPr>
            <p:ph idx="1" type="body"/>
          </p:nvPr>
        </p:nvSpPr>
        <p:spPr>
          <a:xfrm>
            <a:off x="378125" y="1496075"/>
            <a:ext cx="5401800" cy="3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Para </a:t>
            </a:r>
            <a:r>
              <a:rPr b="1" lang="en" sz="1600">
                <a:solidFill>
                  <a:srgbClr val="FF0000"/>
                </a:solidFill>
              </a:rPr>
              <a:t>dados ativos e não sensíveis</a:t>
            </a:r>
            <a:endParaRPr b="1" sz="1600">
              <a:solidFill>
                <a:srgbClr val="FF0000"/>
              </a:solidFill>
            </a:endParaRPr>
          </a:p>
          <a:p>
            <a:pPr indent="-307637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Science Framework (OSF):</a:t>
            </a:r>
            <a:endParaRPr b="1" sz="14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3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Oferece opções de servidores no </a:t>
            </a:r>
            <a:r>
              <a:rPr b="1"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Canadá/EUA</a:t>
            </a: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3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habilitar </a:t>
            </a:r>
            <a:r>
              <a:rPr b="1"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add-ons</a:t>
            </a: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integração com outros serviços.</a:t>
            </a:r>
            <a:endParaRPr sz="14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3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GitHub:</a:t>
            </a:r>
            <a:endParaRPr b="1" sz="14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3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Ideal para </a:t>
            </a:r>
            <a:r>
              <a:rPr b="1"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controle de versão</a:t>
            </a: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projetos baseados em código.</a:t>
            </a:r>
            <a:endParaRPr sz="14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3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Drive:</a:t>
            </a:r>
            <a:endParaRPr b="1" sz="14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3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Armazenamento amplamente acessível, ótimo para colaboração em </a:t>
            </a:r>
            <a:r>
              <a:rPr b="1"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 real</a:t>
            </a: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3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Dropbox:</a:t>
            </a:r>
            <a:endParaRPr b="1" sz="14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3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Simples para compartilhamento e armazenamento de </a:t>
            </a:r>
            <a:r>
              <a:rPr b="1"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arquivos não sensíveis</a:t>
            </a: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3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OneDrive:</a:t>
            </a:r>
            <a:endParaRPr b="1" sz="14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3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 integração com o </a:t>
            </a:r>
            <a:r>
              <a:rPr b="1"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ecossistema Microsoft</a:t>
            </a:r>
            <a:r>
              <a:rPr lang="en" sz="14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suporte para colaboração.</a:t>
            </a:r>
            <a:endParaRPr b="1" sz="15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050" y="1444950"/>
            <a:ext cx="2865625" cy="34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sensíveis e propriedade de dados</a:t>
            </a:r>
            <a:endParaRPr/>
          </a:p>
        </p:txBody>
      </p:sp>
      <p:sp>
        <p:nvSpPr>
          <p:cNvPr id="385" name="Google Shape;385;p29"/>
          <p:cNvSpPr txBox="1"/>
          <p:nvPr>
            <p:ph idx="1" type="body"/>
          </p:nvPr>
        </p:nvSpPr>
        <p:spPr>
          <a:xfrm>
            <a:off x="378125" y="1496075"/>
            <a:ext cx="5401800" cy="3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Informações pessoais.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Localização de espécies ameaçadas ou em perigo.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Conhecimento ecológico tradicional.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Trabalhando com comunidades Indígenas: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Estabeleça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acordos de dados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definir propriedade, proteção e uso dos dados.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Siga os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Princípios de OCAP®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(Controle, Acesso, Posse e Compartilhamento).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Adote os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Princípios CARE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governança de dados Indígenas (Benefício coletivo, Autoridade, Responsabilidade e Ética).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Recomendações importantes: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Nunca armazene dados sensíveis ou restritos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serviços comerciais de nuvem.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Consulte o setor de TI da sua instituição para explorar opções seguras de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armazenamento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serviços de criptografia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600"/>
          </a:p>
        </p:txBody>
      </p:sp>
      <p:pic>
        <p:nvPicPr>
          <p:cNvPr id="386" name="Google Shape;3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050" y="1444950"/>
            <a:ext cx="2865625" cy="34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abertos</a:t>
            </a:r>
            <a:endParaRPr/>
          </a:p>
        </p:txBody>
      </p:sp>
      <p:sp>
        <p:nvSpPr>
          <p:cNvPr id="392" name="Google Shape;392;p30"/>
          <p:cNvSpPr txBox="1"/>
          <p:nvPr>
            <p:ph idx="1" type="body"/>
          </p:nvPr>
        </p:nvSpPr>
        <p:spPr>
          <a:xfrm>
            <a:off x="918325" y="1597875"/>
            <a:ext cx="7416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"Dados e conteúdos abertos podem ser livremente usados, modificados e compartilhados por qualquer pessoa para qualquer propósito." </a:t>
            </a:r>
            <a:r>
              <a:rPr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(The Open Definition)</a:t>
            </a:r>
            <a:endParaRPr i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"Dados abertos são dados que podem ser livremente utilizados, reutilizados e redistribuídos por qualquer pessoa – sujeitos, no máximo, à exigência de atribuição e compartilhamento pela mesma licença." </a:t>
            </a:r>
            <a:r>
              <a:rPr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(Open Data Handbook)</a:t>
            </a:r>
            <a:endParaRPr i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Princípios FAIR</a:t>
            </a:r>
            <a:endParaRPr/>
          </a:p>
        </p:txBody>
      </p:sp>
      <p:sp>
        <p:nvSpPr>
          <p:cNvPr id="398" name="Google Shape;398;p31"/>
          <p:cNvSpPr txBox="1"/>
          <p:nvPr>
            <p:ph idx="1" type="body"/>
          </p:nvPr>
        </p:nvSpPr>
        <p:spPr>
          <a:xfrm>
            <a:off x="526500" y="1597875"/>
            <a:ext cx="80910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2016, os Princípios Orientadores FAIR para o gerenciamento e a preservação de dados científicos foram publicados na revista </a:t>
            </a:r>
            <a:r>
              <a:rPr i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Scientific Data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Findable (Encontrável):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Tornar os dados descobertos facilmente pela comunidade acadêmica e pelo público, assegurando que sejam localizáveis com eficiência.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Accessible (Acessível):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Utilizar identificadores únicos, metadados e protocolos de acesso claros e bem definidos, garantindo que os dados estejam acessíveis de forma transparente.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Interoperable (Interoperável):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Aplicar padrões reconhecidos para codificar e trocar dados e metadados, facilitando a integração e o uso conjunto com outros conjuntos de dados.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Reusable (Reutilizável):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Permitir que os resultados de pesquisa sejam reaproveitados, otimizando seu potencial de contribuição para novos estudos e descobertas.</a:t>
            </a:r>
            <a:endParaRPr sz="1400"/>
          </a:p>
        </p:txBody>
      </p:sp>
      <p:pic>
        <p:nvPicPr>
          <p:cNvPr id="399" name="Google Shape;3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825" y="4"/>
            <a:ext cx="4073175" cy="13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Reflexão</a:t>
            </a:r>
            <a:endParaRPr/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aven Pro"/>
                <a:ea typeface="Maven Pro"/>
                <a:cs typeface="Maven Pro"/>
                <a:sym typeface="Maven Pro"/>
              </a:rPr>
              <a:t>Quais são os seus hábitos ruins lidando com dados e como eles te atrapalharam?</a:t>
            </a:r>
            <a:endParaRPr sz="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Princípios FAIR</a:t>
            </a:r>
            <a:endParaRPr/>
          </a:p>
        </p:txBody>
      </p:sp>
      <p:sp>
        <p:nvSpPr>
          <p:cNvPr id="405" name="Google Shape;405;p32"/>
          <p:cNvSpPr txBox="1"/>
          <p:nvPr>
            <p:ph idx="1" type="body"/>
          </p:nvPr>
        </p:nvSpPr>
        <p:spPr>
          <a:xfrm>
            <a:off x="526500" y="1597875"/>
            <a:ext cx="80910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Findable (Encontrável):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Tornar os dados descobertos facilmente pela comunidade acadêmica e pelo público, assegurando que sejam localizáveis com eficiência.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(meta)dados devem ser atribuídos a um identificador único e persistente globalmente.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F2.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dados devem ser descritos com metadados ricos (detalhados, conforme definido em R1).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F3.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metadados devem incluir clara e explicitamente o identificador dos dados que descrevem.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F4.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(meta)dados devem ser registrados ou indexados em um recurso pesquisável.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825" y="4"/>
            <a:ext cx="4073175" cy="13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Princípios FAIR</a:t>
            </a:r>
            <a:endParaRPr/>
          </a:p>
        </p:txBody>
      </p:sp>
      <p:sp>
        <p:nvSpPr>
          <p:cNvPr id="412" name="Google Shape;412;p33"/>
          <p:cNvSpPr txBox="1"/>
          <p:nvPr>
            <p:ph idx="1" type="body"/>
          </p:nvPr>
        </p:nvSpPr>
        <p:spPr>
          <a:xfrm>
            <a:off x="526500" y="1597875"/>
            <a:ext cx="80910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Accessible (Acessível):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Utilizar identificadores únicos, metadados e protocolos de acesso claros e bem definidos, garantindo que os dados estejam acessíveis de forma transparente.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(meta)dados devem ser recuperáveis por meio de seus identificadores, utilizando um protocolo de comunicação padronizado.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A1.1.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protocolo deve ser aberto, gratuito e universalmente implementável.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A1.2.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protocolo deve permitir procedimentos de autenticação e autorização, quando necessário.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metadados devem permanecer acessíveis, mesmo quando os dados já não estiverem mais disponíveis.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825" y="4"/>
            <a:ext cx="4073175" cy="13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Princípios FAIR</a:t>
            </a:r>
            <a:endParaRPr/>
          </a:p>
        </p:txBody>
      </p:sp>
      <p:sp>
        <p:nvSpPr>
          <p:cNvPr id="419" name="Google Shape;419;p34"/>
          <p:cNvSpPr txBox="1"/>
          <p:nvPr>
            <p:ph idx="1" type="body"/>
          </p:nvPr>
        </p:nvSpPr>
        <p:spPr>
          <a:xfrm>
            <a:off x="526500" y="1597875"/>
            <a:ext cx="80910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Interoperable (Interoperável):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Aplicar padrões reconhecidos para codificar e trocar dados e metadados, facilitando a integração e o uso conjunto com outros conjuntos de dados.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I1.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(meta)dados devem usar uma linguagem formal, acessível, compartilhada e amplamente aplicável para a representação do conhecimento.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I2.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(meta)dados devem utilizar vocabulários que sigam os princípios FAIR.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I3.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(meta)dados devem incluir referências qualificadas a outros (meta)dados.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825" y="4"/>
            <a:ext cx="4073175" cy="13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Princípios FAIR</a:t>
            </a:r>
            <a:endParaRPr/>
          </a:p>
        </p:txBody>
      </p:sp>
      <p:sp>
        <p:nvSpPr>
          <p:cNvPr id="426" name="Google Shape;426;p35"/>
          <p:cNvSpPr txBox="1"/>
          <p:nvPr>
            <p:ph idx="1" type="body"/>
          </p:nvPr>
        </p:nvSpPr>
        <p:spPr>
          <a:xfrm>
            <a:off x="526500" y="1597875"/>
            <a:ext cx="80910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Reusable (Reutilizável):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Permitir que os resultados de pesquisa sejam reaproveitados, otimizando seu potencial de contribuição para novos estudos e descobertas.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R1.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(meta)dados devem ser ricamente descritos com uma pluralidade de atributos precisos e relevantes.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R1.1.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(meta)dados devem ser disponibilizados com uma licença de uso clara e acessível.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R1.2.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(meta)dados devem estar associados a informações detalhadas sobre sua proveniência.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R1.3.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(meta)dados devem atender aos padrões relevantes da comunidade de sua área de atuação.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825" y="4"/>
            <a:ext cx="4073175" cy="13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Princípios CARE</a:t>
            </a:r>
            <a:endParaRPr/>
          </a:p>
        </p:txBody>
      </p:sp>
      <p:pic>
        <p:nvPicPr>
          <p:cNvPr id="433" name="Google Shape;4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"/>
            <a:ext cx="4572001" cy="13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588" y="1503675"/>
            <a:ext cx="5844932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Princípios CARE</a:t>
            </a:r>
            <a:endParaRPr/>
          </a:p>
        </p:txBody>
      </p:sp>
      <p:pic>
        <p:nvPicPr>
          <p:cNvPr id="440" name="Google Shape;4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"/>
            <a:ext cx="4572001" cy="13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7"/>
          <p:cNvSpPr txBox="1"/>
          <p:nvPr>
            <p:ph idx="1" type="body"/>
          </p:nvPr>
        </p:nvSpPr>
        <p:spPr>
          <a:xfrm>
            <a:off x="526500" y="1597875"/>
            <a:ext cx="80910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Benefício Coletivo (Collective Benefit)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C1.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o desenvolvimento e inovação inclusivos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C2.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 melhoria da governança e do engajamento dos cidadãos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C3.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resultados equitativos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Autoridade de Controle (Authority to Control)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Reconhecendo direitos e interesses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Dados para a governança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A3.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Governança dos dados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Princípios CARE</a:t>
            </a:r>
            <a:endParaRPr/>
          </a:p>
        </p:txBody>
      </p:sp>
      <p:pic>
        <p:nvPicPr>
          <p:cNvPr id="447" name="Google Shape;4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"/>
            <a:ext cx="4572001" cy="13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8"/>
          <p:cNvSpPr txBox="1"/>
          <p:nvPr>
            <p:ph idx="1" type="body"/>
          </p:nvPr>
        </p:nvSpPr>
        <p:spPr>
          <a:xfrm>
            <a:off x="526500" y="1597875"/>
            <a:ext cx="80910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Responsabilidade (Responsibility)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R1.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relações positivas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expansão de capacidade e competência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R3.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as línguas e visões de mundo indígenas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Ética (Ethics)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E1.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minimizar danos e maximizar benefícios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E2.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 justiça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E3.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o uso futuro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Coffee break</a:t>
            </a:r>
            <a:endParaRPr/>
          </a:p>
        </p:txBody>
      </p:sp>
      <p:pic>
        <p:nvPicPr>
          <p:cNvPr id="454" name="Google Shape;4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263" y="1736000"/>
            <a:ext cx="4193474" cy="27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de data management</a:t>
            </a:r>
            <a:endParaRPr/>
          </a:p>
        </p:txBody>
      </p:sp>
      <p:sp>
        <p:nvSpPr>
          <p:cNvPr id="460" name="Google Shape;460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352"/>
            <a:ext cx="9143999" cy="4966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Gerenciamento de dados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659975" y="1707450"/>
            <a:ext cx="7891500" cy="28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436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Arial"/>
              <a:buChar char="●"/>
            </a:pPr>
            <a:r>
              <a:rPr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Dados morfométricos possuem uma </a:t>
            </a:r>
            <a:r>
              <a:rPr b="1"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meia-vida de apenas 3 a 5 anos</a:t>
            </a:r>
            <a:r>
              <a:rPr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devido a uma </a:t>
            </a:r>
            <a:r>
              <a:rPr b="1"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perda anual de 17% de arquivos ou mídias de armazenamento</a:t>
            </a:r>
            <a:r>
              <a:rPr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(Vine et al., 2014).</a:t>
            </a:r>
            <a:endParaRPr sz="15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36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Arial"/>
              <a:buChar char="●"/>
            </a:pPr>
            <a:r>
              <a:rPr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maioria dos cientistas (</a:t>
            </a:r>
            <a:r>
              <a:rPr b="1"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79%</a:t>
            </a:r>
            <a:r>
              <a:rPr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acredita que </a:t>
            </a:r>
            <a:r>
              <a:rPr b="1"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recebeu treinamento adequado em gestão de dados</a:t>
            </a:r>
            <a:r>
              <a:rPr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(Tenopir et al., 2011).</a:t>
            </a:r>
            <a:endParaRPr sz="15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36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Arial"/>
              <a:buChar char="●"/>
            </a:pPr>
            <a:r>
              <a:rPr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políticas de dados abertos adotadas por revistas </a:t>
            </a:r>
            <a:r>
              <a:rPr b="1"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são suficientes</a:t>
            </a:r>
            <a:r>
              <a:rPr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Mesmo com essas políticas, </a:t>
            </a:r>
            <a:r>
              <a:rPr b="1"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56% dos conjuntos de dados arquivados em ecologia e evolução estão incompletos</a:t>
            </a:r>
            <a:r>
              <a:rPr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64% são arquivados de forma que impede sua reutilização</a:t>
            </a:r>
            <a:r>
              <a:rPr lang="en" sz="15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(Roche et al., 2015).</a:t>
            </a:r>
            <a:endParaRPr sz="15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5141"/>
            <a:ext cx="9144001" cy="437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" y="0"/>
            <a:ext cx="9080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782"/>
            <a:ext cx="9143999" cy="4751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504"/>
            <a:ext cx="9144000" cy="4712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8" y="0"/>
            <a:ext cx="90259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949"/>
            <a:ext cx="9144000" cy="4937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425"/>
            <a:ext cx="9143999" cy="490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768"/>
            <a:ext cx="9143999" cy="4721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6"/>
            <a:ext cx="9144001" cy="513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385"/>
            <a:ext cx="9144001" cy="4874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Gerenciamento de dados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613000" y="1660475"/>
            <a:ext cx="79383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melhores práticas na gestão de dados de pesquisa, começando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antes mesmo de coletá-los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Compreender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padrões de dados e metadados.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Projetar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bancos de dados com base em princípios fundamentais.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Praticar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maneiras reprodutíveis de estruturar, validar e limpar dados.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um plano de gestão de dados para seus próprios dados de pesquisa.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 capaz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depositar dados em um repositório aberto e acessível.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720"/>
            <a:ext cx="9144001" cy="505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087"/>
            <a:ext cx="9143999" cy="50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54"/>
            <a:ext cx="9143999" cy="509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93"/>
            <a:ext cx="9144001" cy="5097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47"/>
            <a:ext cx="9144000" cy="5063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82"/>
            <a:ext cx="9144001" cy="484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041"/>
            <a:ext cx="9144000" cy="5043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84"/>
            <a:ext cx="9144000" cy="505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21"/>
            <a:ext cx="9143999" cy="5061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"/>
            <a:ext cx="9144001" cy="5136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de pesquisa</a:t>
            </a:r>
            <a:endParaRPr/>
          </a:p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613000" y="1660475"/>
            <a:ext cx="79383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Dados de pesquisa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são aqueles usados como fontes primárias para apoiar investigações técnicas ou científicas, pesquisas, estudos acadêmicos ou atividades artísticas, e que servem como 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evidências no processo de pesquisa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e/ou são amplamente aceitos pela comunidade científica como necessários para validar descobertas e resultados de pesquisa. Além disso, 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 conteúdo digital ou não digital tem o potencial de se tornar dados de pesquisa.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dados de pesquisa podem incluir: Dados experimentais, observacionais, operacionais, dados de terceiros, dados do setor público, dados de monitoramento, dados processados, dados reutilizados para novos propósitos.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</a:t>
            </a:r>
            <a:r>
              <a:rPr lang="en" sz="15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CODATA Research Data Terminology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91"/>
            <a:ext cx="9144001" cy="509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941" y="0"/>
            <a:ext cx="55121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266"/>
            <a:ext cx="9144000" cy="50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35"/>
            <a:ext cx="9144001" cy="509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087"/>
            <a:ext cx="9143999" cy="50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90"/>
            <a:ext cx="9143999" cy="504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This video tutorial is a step-by-step guide on how to use Zenodo to upload research results." id="656" name="Google Shape;656;p68" title="Zenodo tutorial - How to use and upload your researc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code</a:t>
            </a:r>
            <a:endParaRPr/>
          </a:p>
        </p:txBody>
      </p:sp>
      <p:sp>
        <p:nvSpPr>
          <p:cNvPr id="662" name="Google Shape;662;p6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628" y="1326450"/>
            <a:ext cx="4292751" cy="347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de pastas</a:t>
            </a:r>
            <a:endParaRPr/>
          </a:p>
        </p:txBody>
      </p:sp>
      <p:sp>
        <p:nvSpPr>
          <p:cNvPr id="669" name="Google Shape;669;p70"/>
          <p:cNvSpPr txBox="1"/>
          <p:nvPr>
            <p:ph idx="1" type="body"/>
          </p:nvPr>
        </p:nvSpPr>
        <p:spPr>
          <a:xfrm>
            <a:off x="566025" y="1597875"/>
            <a:ext cx="8149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Seja consistente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Defina um esquema de nomenclatura para as pastas desde o início do projeto e siga-o rigorosamente.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possível, alinhe essa estrutura com toda a equipe para evitar confusão.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Organize hierarquicamente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número limitado de pastas principais com temas amplos.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Dentro dessas pastas, adicione subpastas mais específicas conforme necessário.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Inclua um arquivo README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 README deve fornecer uma visão geral do projeto e orientar sobre a estrutura dos arquivos.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README, descreva a lógica da nomenclatura dos arquivos para facilitar a organização.</a:t>
            </a:r>
            <a:endParaRPr sz="15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de pastas</a:t>
            </a:r>
            <a:endParaRPr/>
          </a:p>
        </p:txBody>
      </p:sp>
      <p:sp>
        <p:nvSpPr>
          <p:cNvPr id="675" name="Google Shape;675;p71"/>
          <p:cNvSpPr txBox="1"/>
          <p:nvPr>
            <p:ph idx="1" type="body"/>
          </p:nvPr>
        </p:nvSpPr>
        <p:spPr>
          <a:xfrm>
            <a:off x="378125" y="1597875"/>
            <a:ext cx="8337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Adicione READMEs específicos para arquivos complexos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um arquivo não puder ser descrito apenas pelo nome, inclua um README dentro da pasta.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 README pode conter informações como origem dos dados, links para artigos ou repositórios, unidades de medida e outras metainformações relevantes.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Inclua uma licença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os arquivos forem tornados públicos para reutilização, certifique-se de adicionar uma licença apropriada.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Isole materiais recebidos de terceiros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pasta separada para armazenar insumos recebidos de outras fontes.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Renomeie e integre esses materiais ao seu sistema de arquivos, sempre rastreando sua origem (proveniência).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dados de pesquisa</a:t>
            </a:r>
            <a:endParaRPr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613000" y="1660475"/>
            <a:ext cx="79383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gestão de dados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refere-se ao 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armazenamento, acesso e preservação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dos dados produzidos em uma determinada investigação.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práticas de gestão de dados abrangem 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 o ciclo de vida dos dados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incluindo: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Planejamento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 investigação,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Execução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 pesquisa,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Backup dos dados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à medida que são criados e utilizados, 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Preservação de longo prazo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dos dados gerados após a conclusão da investigação.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</a:t>
            </a:r>
            <a:r>
              <a:rPr lang="en" sz="15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CODATA Research Data Terminology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de pastas</a:t>
            </a:r>
            <a:endParaRPr/>
          </a:p>
        </p:txBody>
      </p:sp>
      <p:sp>
        <p:nvSpPr>
          <p:cNvPr id="681" name="Google Shape;681;p72"/>
          <p:cNvSpPr txBox="1"/>
          <p:nvPr>
            <p:ph idx="1" type="body"/>
          </p:nvPr>
        </p:nvSpPr>
        <p:spPr>
          <a:xfrm>
            <a:off x="566025" y="1597875"/>
            <a:ext cx="8149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Documente ideias e decisões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Mantenha um registro de ideias, discussões e decisões sobre análises em uma pasta específica de informações (exemplo: "info").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Alternativamente, use ferramentas de controle de versão como GitHub para gerenciar problemas e discussões.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Separe trabalhos em andamento e concluídos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evitar acúmulo de arquivos desatualizados, crie uma distinção entre documentos em uso e aqueles já finalizados.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Isso ajuda na organização e facilita a localização dos arquivos relevantes.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7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66" y="0"/>
            <a:ext cx="88374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readable</a:t>
            </a:r>
            <a:endParaRPr/>
          </a:p>
        </p:txBody>
      </p:sp>
      <p:sp>
        <p:nvSpPr>
          <p:cNvPr id="694" name="Google Shape;694;p74"/>
          <p:cNvSpPr txBox="1"/>
          <p:nvPr>
            <p:ph idx="1" type="body"/>
          </p:nvPr>
        </p:nvSpPr>
        <p:spPr>
          <a:xfrm>
            <a:off x="566025" y="1707450"/>
            <a:ext cx="7973700" cy="28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Evite espaços, pontuações e caracteres acentuados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apenas caracteres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a-z, A-Z, 0-9 e _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(underline).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Utilize pontos apenas para indicar o tipo de arquivo (exemplo: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.csv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.txt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delimitadores de forma consistente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metadados dentro do nome do arquivo, use um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único delimitador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sem misturar.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experimento_01_temperatura_25C.csv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(não misture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Isso facilita a extração automática de informações e pesquisas programáticas.</a:t>
            </a:r>
            <a:endParaRPr sz="15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readable</a:t>
            </a:r>
            <a:endParaRPr/>
          </a:p>
        </p:txBody>
      </p:sp>
      <p:sp>
        <p:nvSpPr>
          <p:cNvPr id="700" name="Google Shape;700;p75"/>
          <p:cNvSpPr txBox="1"/>
          <p:nvPr>
            <p:ph idx="1" type="body"/>
          </p:nvPr>
        </p:nvSpPr>
        <p:spPr>
          <a:xfrm>
            <a:off x="753900" y="1801400"/>
            <a:ext cx="75804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Inclua descrições informativas no nome do arquivo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nome deve indicar claramente o conteúdo do arquivo.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ruim: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dados.csv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Exemplo bom: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amostra_peixes_2025.csv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order by default</a:t>
            </a:r>
            <a:endParaRPr/>
          </a:p>
        </p:txBody>
      </p:sp>
      <p:sp>
        <p:nvSpPr>
          <p:cNvPr id="706" name="Google Shape;706;p76"/>
          <p:cNvSpPr txBox="1"/>
          <p:nvPr>
            <p:ph idx="1" type="body"/>
          </p:nvPr>
        </p:nvSpPr>
        <p:spPr>
          <a:xfrm>
            <a:off x="695200" y="1754425"/>
            <a:ext cx="7809300" cy="30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Numere arquivos no início do nome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garantir que os arquivos fiquem ordenados corretamente no sistema de arquivos.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01_coleta_dados.csv</a:t>
            </a:r>
            <a:endParaRPr sz="14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02_limpeza_dados.csv</a:t>
            </a:r>
            <a:endParaRPr sz="14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datas, use o formato ISO 8601 (YYYY-MM-DD)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Evita confusões entre formatos de data regionais.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correto: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2025-02-16_resultados_analise.csv</a:t>
            </a:r>
            <a:endParaRPr sz="14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errado: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16-02-2025_resultados.csv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(pode gerar confusão com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02-16-2025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3 easy steps to link your GitHub repository to Zenodo and get a DOI for your code &#10;&#10;0:15 Link Zenodo and GitHub&#10;1:19 Step 1: Flip the switch&#10;1:35 Step 2: Create a release&#10;2:27 Step 3: Get the badge&#10;3:22 Improve the metadata&#10;&#10;Related videos:&#10;- How to upload data on Zenodo: https://youtu.be/S1qK_TA52e4 &#10;- How to choose a license for scientific code and data: https://youtu.be/GlAnKGBnhFY&#10;&#10;------------------------------------------------------------&#10;&#10;Home page: https://tmskr.github.io/&#10;Twitter: https://twitter.com/serenabonaretti &#10;&#10;------------------------------------------------------------&#10;&#10;Icon: &#10;Made by:&#10;https://www.flaticon.com/authors/Freepik&#10;from www.flaticon.com&#10;&#10;Music:&#10;Song: MusicbyAden - Dusk (Vlog No Copyright Music)&#10;Music provided by Vlog No Copyright Music.&#10;Video Link: https://youtu.be/je6iwUdvQD4" id="713" name="Google Shape;713;p77" title="How to make open-source code citable with GitHub and Zenodo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700"/>
            <a:ext cx="9039645" cy="50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dados de pesquisa</a:t>
            </a:r>
            <a:endParaRPr/>
          </a:p>
        </p:txBody>
      </p:sp>
      <p:sp>
        <p:nvSpPr>
          <p:cNvPr id="316" name="Google Shape;316;p19"/>
          <p:cNvSpPr txBox="1"/>
          <p:nvPr>
            <p:ph idx="1" type="body"/>
          </p:nvPr>
        </p:nvSpPr>
        <p:spPr>
          <a:xfrm>
            <a:off x="613000" y="1660475"/>
            <a:ext cx="79383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gestão adequada de dados torna mais fácil: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Localizar arquivos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rastrear versões e compilar dados.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Compartilhar o trabalho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 outros pesquisadores para garantir a 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reprodutibilidade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 realizar 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sínteses de dados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Cumprir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requisitos de instituições, revistas científicas ou agências de fomento.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</a:t>
            </a:r>
            <a:r>
              <a:rPr lang="en" sz="15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CODATA Research Data Terminology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dados de pesquisa</a:t>
            </a:r>
            <a:endParaRPr/>
          </a:p>
        </p:txBody>
      </p:sp>
      <p:sp>
        <p:nvSpPr>
          <p:cNvPr id="322" name="Google Shape;322;p20"/>
          <p:cNvSpPr txBox="1"/>
          <p:nvPr>
            <p:ph idx="1" type="body"/>
          </p:nvPr>
        </p:nvSpPr>
        <p:spPr>
          <a:xfrm>
            <a:off x="613000" y="1660475"/>
            <a:ext cx="7938300" cy="31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Planos de Gestão de Dados (DMPs):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Todas as propostas de financiamento enviadas às agências devem incluir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metodologias que reflitam as melhores práticas em Gestão de Dados de Pesquisa (RDM)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certas oportunidades de financiamento, as agências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exigem Planos de Gestão de Dados (DMPs)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que devem ser submetidos no momento da aplicação, conforme descrito no edital.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Nestes casos, os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DMPs serão considerados no processo de avaliação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implementação começou em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com projetos-piloto em financiamentos selecionados.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Depósito de Dados: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beneficiários de financiamentos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devem depositar em um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repositório digital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todos os dados de pesquisa digitais, metadados e códigos que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apoiem diretamente as conclusões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publicadas em artigos científicos ou pré-prints resultantes de pesquisas financiadas pelas agências.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implementação está ocorrendo de forma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gradual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850" y="-8"/>
            <a:ext cx="1849149" cy="7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dados de pesquisa</a:t>
            </a:r>
            <a:endParaRPr/>
          </a:p>
        </p:txBody>
      </p:sp>
      <p:pic>
        <p:nvPicPr>
          <p:cNvPr id="329" name="Google Shape;3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500" y="1597875"/>
            <a:ext cx="6239094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 rotWithShape="1">
          <a:blip r:embed="rId4">
            <a:alphaModFix/>
          </a:blip>
          <a:srcRect b="35974" l="10939" r="7786" t="21786"/>
          <a:stretch/>
        </p:blipFill>
        <p:spPr>
          <a:xfrm>
            <a:off x="7221050" y="0"/>
            <a:ext cx="1922956" cy="9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